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74" r:id="rId10"/>
    <p:sldId id="265" r:id="rId11"/>
    <p:sldId id="266" r:id="rId12"/>
    <p:sldId id="267" r:id="rId13"/>
    <p:sldId id="268" r:id="rId14"/>
    <p:sldId id="269" r:id="rId15"/>
    <p:sldId id="270" r:id="rId16"/>
    <p:sldId id="275" r:id="rId17"/>
    <p:sldId id="272" r:id="rId18"/>
    <p:sldId id="273" r:id="rId19"/>
    <p:sldId id="271"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743" autoAdjust="0"/>
    <p:restoredTop sz="94660"/>
  </p:normalViewPr>
  <p:slideViewPr>
    <p:cSldViewPr>
      <p:cViewPr varScale="1">
        <p:scale>
          <a:sx n="110" d="100"/>
          <a:sy n="110" d="100"/>
        </p:scale>
        <p:origin x="1266" y="9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098594-1019-4D12-BDA8-107F802C86AB}" type="datetimeFigureOut">
              <a:rPr lang="en-US" smtClean="0"/>
              <a:t>10/27/2016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D950D5-E2EC-48A2-92C5-4C40EF81395D}" type="slidenum">
              <a:rPr lang="en-US" smtClean="0"/>
              <a:t>‹N°›</a:t>
            </a:fld>
            <a:endParaRPr lang="en-US"/>
          </a:p>
        </p:txBody>
      </p:sp>
    </p:spTree>
    <p:extLst>
      <p:ext uri="{BB962C8B-B14F-4D97-AF65-F5344CB8AC3E}">
        <p14:creationId xmlns:p14="http://schemas.microsoft.com/office/powerpoint/2010/main" val="3086001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a:t>
            </a:fld>
            <a:endParaRPr lang="en-US"/>
          </a:p>
        </p:txBody>
      </p:sp>
    </p:spTree>
    <p:extLst>
      <p:ext uri="{BB962C8B-B14F-4D97-AF65-F5344CB8AC3E}">
        <p14:creationId xmlns:p14="http://schemas.microsoft.com/office/powerpoint/2010/main" val="22315487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10</a:t>
            </a:fld>
            <a:endParaRPr lang="en-US"/>
          </a:p>
        </p:txBody>
      </p:sp>
    </p:spTree>
    <p:extLst>
      <p:ext uri="{BB962C8B-B14F-4D97-AF65-F5344CB8AC3E}">
        <p14:creationId xmlns:p14="http://schemas.microsoft.com/office/powerpoint/2010/main" val="1289163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11</a:t>
            </a:fld>
            <a:endParaRPr lang="en-US"/>
          </a:p>
        </p:txBody>
      </p:sp>
    </p:spTree>
    <p:extLst>
      <p:ext uri="{BB962C8B-B14F-4D97-AF65-F5344CB8AC3E}">
        <p14:creationId xmlns:p14="http://schemas.microsoft.com/office/powerpoint/2010/main" val="1569214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12</a:t>
            </a:fld>
            <a:endParaRPr lang="en-US"/>
          </a:p>
        </p:txBody>
      </p:sp>
    </p:spTree>
    <p:extLst>
      <p:ext uri="{BB962C8B-B14F-4D97-AF65-F5344CB8AC3E}">
        <p14:creationId xmlns:p14="http://schemas.microsoft.com/office/powerpoint/2010/main" val="1744149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13</a:t>
            </a:fld>
            <a:endParaRPr lang="en-US"/>
          </a:p>
        </p:txBody>
      </p:sp>
    </p:spTree>
    <p:extLst>
      <p:ext uri="{BB962C8B-B14F-4D97-AF65-F5344CB8AC3E}">
        <p14:creationId xmlns:p14="http://schemas.microsoft.com/office/powerpoint/2010/main" val="1408620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14</a:t>
            </a:fld>
            <a:endParaRPr lang="en-US"/>
          </a:p>
        </p:txBody>
      </p:sp>
    </p:spTree>
    <p:extLst>
      <p:ext uri="{BB962C8B-B14F-4D97-AF65-F5344CB8AC3E}">
        <p14:creationId xmlns:p14="http://schemas.microsoft.com/office/powerpoint/2010/main" val="4261375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15</a:t>
            </a:fld>
            <a:endParaRPr lang="en-US"/>
          </a:p>
        </p:txBody>
      </p:sp>
    </p:spTree>
    <p:extLst>
      <p:ext uri="{BB962C8B-B14F-4D97-AF65-F5344CB8AC3E}">
        <p14:creationId xmlns:p14="http://schemas.microsoft.com/office/powerpoint/2010/main" val="3851623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16</a:t>
            </a:fld>
            <a:endParaRPr lang="en-US"/>
          </a:p>
        </p:txBody>
      </p:sp>
    </p:spTree>
    <p:extLst>
      <p:ext uri="{BB962C8B-B14F-4D97-AF65-F5344CB8AC3E}">
        <p14:creationId xmlns:p14="http://schemas.microsoft.com/office/powerpoint/2010/main" val="475502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17</a:t>
            </a:fld>
            <a:endParaRPr lang="en-US"/>
          </a:p>
        </p:txBody>
      </p:sp>
    </p:spTree>
    <p:extLst>
      <p:ext uri="{BB962C8B-B14F-4D97-AF65-F5344CB8AC3E}">
        <p14:creationId xmlns:p14="http://schemas.microsoft.com/office/powerpoint/2010/main" val="1204724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18</a:t>
            </a:fld>
            <a:endParaRPr lang="en-US"/>
          </a:p>
        </p:txBody>
      </p:sp>
    </p:spTree>
    <p:extLst>
      <p:ext uri="{BB962C8B-B14F-4D97-AF65-F5344CB8AC3E}">
        <p14:creationId xmlns:p14="http://schemas.microsoft.com/office/powerpoint/2010/main" val="859310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19</a:t>
            </a:fld>
            <a:endParaRPr lang="en-US"/>
          </a:p>
        </p:txBody>
      </p:sp>
    </p:spTree>
    <p:extLst>
      <p:ext uri="{BB962C8B-B14F-4D97-AF65-F5344CB8AC3E}">
        <p14:creationId xmlns:p14="http://schemas.microsoft.com/office/powerpoint/2010/main" val="1708640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2</a:t>
            </a:fld>
            <a:endParaRPr lang="en-US"/>
          </a:p>
        </p:txBody>
      </p:sp>
    </p:spTree>
    <p:extLst>
      <p:ext uri="{BB962C8B-B14F-4D97-AF65-F5344CB8AC3E}">
        <p14:creationId xmlns:p14="http://schemas.microsoft.com/office/powerpoint/2010/main" val="3427927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3</a:t>
            </a:fld>
            <a:endParaRPr lang="en-US"/>
          </a:p>
        </p:txBody>
      </p:sp>
    </p:spTree>
    <p:extLst>
      <p:ext uri="{BB962C8B-B14F-4D97-AF65-F5344CB8AC3E}">
        <p14:creationId xmlns:p14="http://schemas.microsoft.com/office/powerpoint/2010/main" val="2675472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4</a:t>
            </a:fld>
            <a:endParaRPr lang="en-US"/>
          </a:p>
        </p:txBody>
      </p:sp>
    </p:spTree>
    <p:extLst>
      <p:ext uri="{BB962C8B-B14F-4D97-AF65-F5344CB8AC3E}">
        <p14:creationId xmlns:p14="http://schemas.microsoft.com/office/powerpoint/2010/main" val="2163946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5</a:t>
            </a:fld>
            <a:endParaRPr lang="en-US"/>
          </a:p>
        </p:txBody>
      </p:sp>
    </p:spTree>
    <p:extLst>
      <p:ext uri="{BB962C8B-B14F-4D97-AF65-F5344CB8AC3E}">
        <p14:creationId xmlns:p14="http://schemas.microsoft.com/office/powerpoint/2010/main" val="2354249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6</a:t>
            </a:fld>
            <a:endParaRPr lang="en-US"/>
          </a:p>
        </p:txBody>
      </p:sp>
    </p:spTree>
    <p:extLst>
      <p:ext uri="{BB962C8B-B14F-4D97-AF65-F5344CB8AC3E}">
        <p14:creationId xmlns:p14="http://schemas.microsoft.com/office/powerpoint/2010/main" val="3177557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7</a:t>
            </a:fld>
            <a:endParaRPr lang="en-US"/>
          </a:p>
        </p:txBody>
      </p:sp>
    </p:spTree>
    <p:extLst>
      <p:ext uri="{BB962C8B-B14F-4D97-AF65-F5344CB8AC3E}">
        <p14:creationId xmlns:p14="http://schemas.microsoft.com/office/powerpoint/2010/main" val="118887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8</a:t>
            </a:fld>
            <a:endParaRPr lang="en-US"/>
          </a:p>
        </p:txBody>
      </p:sp>
    </p:spTree>
    <p:extLst>
      <p:ext uri="{BB962C8B-B14F-4D97-AF65-F5344CB8AC3E}">
        <p14:creationId xmlns:p14="http://schemas.microsoft.com/office/powerpoint/2010/main" val="538930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D950D5-E2EC-48A2-92C5-4C40EF81395D}" type="slidenum">
              <a:rPr lang="en-US" smtClean="0"/>
              <a:t>9</a:t>
            </a:fld>
            <a:endParaRPr lang="en-US"/>
          </a:p>
        </p:txBody>
      </p:sp>
    </p:spTree>
    <p:extLst>
      <p:ext uri="{BB962C8B-B14F-4D97-AF65-F5344CB8AC3E}">
        <p14:creationId xmlns:p14="http://schemas.microsoft.com/office/powerpoint/2010/main" val="20524114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2BA313-C30B-4A08-ACCC-59657488FD88}"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1671688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2BA313-C30B-4A08-ACCC-59657488FD88}"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3369878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2BA313-C30B-4A08-ACCC-59657488FD88}"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2974486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2BA313-C30B-4A08-ACCC-59657488FD88}"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1015538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2BA313-C30B-4A08-ACCC-59657488FD88}" type="datetimeFigureOut">
              <a:rPr lang="en-US" smtClean="0"/>
              <a:t>10/27/2016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11102439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2BA313-C30B-4A08-ACCC-59657488FD88}" type="datetimeFigureOut">
              <a:rPr lang="en-US" smtClean="0"/>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4204789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2BA313-C30B-4A08-ACCC-59657488FD88}" type="datetimeFigureOut">
              <a:rPr lang="en-US" smtClean="0"/>
              <a:t>10/27/2016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3716525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2BA313-C30B-4A08-ACCC-59657488FD88}" type="datetimeFigureOut">
              <a:rPr lang="en-US" smtClean="0"/>
              <a:t>10/27/2016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129516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BA313-C30B-4A08-ACCC-59657488FD88}" type="datetimeFigureOut">
              <a:rPr lang="en-US" smtClean="0"/>
              <a:t>10/27/2016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3082369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2BA313-C30B-4A08-ACCC-59657488FD88}" type="datetimeFigureOut">
              <a:rPr lang="en-US" smtClean="0"/>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102422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2BA313-C30B-4A08-ACCC-59657488FD88}" type="datetimeFigureOut">
              <a:rPr lang="en-US" smtClean="0"/>
              <a:t>10/27/2016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2C86FF-A673-425A-BAD7-7551EC598953}" type="slidenum">
              <a:rPr lang="en-US" smtClean="0"/>
              <a:t>‹N°›</a:t>
            </a:fld>
            <a:endParaRPr lang="en-US"/>
          </a:p>
        </p:txBody>
      </p:sp>
    </p:spTree>
    <p:extLst>
      <p:ext uri="{BB962C8B-B14F-4D97-AF65-F5344CB8AC3E}">
        <p14:creationId xmlns:p14="http://schemas.microsoft.com/office/powerpoint/2010/main" val="571048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BA313-C30B-4A08-ACCC-59657488FD88}" type="datetimeFigureOut">
              <a:rPr lang="en-US" smtClean="0"/>
              <a:t>10/27/2016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2C86FF-A673-425A-BAD7-7551EC598953}" type="slidenum">
              <a:rPr lang="en-US" smtClean="0"/>
              <a:t>‹N°›</a:t>
            </a:fld>
            <a:endParaRPr lang="en-US"/>
          </a:p>
        </p:txBody>
      </p:sp>
    </p:spTree>
    <p:extLst>
      <p:ext uri="{BB962C8B-B14F-4D97-AF65-F5344CB8AC3E}">
        <p14:creationId xmlns:p14="http://schemas.microsoft.com/office/powerpoint/2010/main" val="63065148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tif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video" Target="https://www.youtube.com/embed/aGZW_p80A_w" TargetMode="Externa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5334000"/>
            <a:ext cx="8686800" cy="609600"/>
          </a:xfrm>
        </p:spPr>
        <p:txBody>
          <a:bodyPr>
            <a:normAutofit/>
          </a:bodyPr>
          <a:lstStyle/>
          <a:p>
            <a:r>
              <a:rPr lang="en-US" dirty="0" smtClean="0"/>
              <a:t>Easy centering and setting system</a:t>
            </a:r>
          </a:p>
        </p:txBody>
      </p:sp>
      <p:sp>
        <p:nvSpPr>
          <p:cNvPr id="7" name="TextBox 6"/>
          <p:cNvSpPr txBox="1"/>
          <p:nvPr/>
        </p:nvSpPr>
        <p:spPr>
          <a:xfrm>
            <a:off x="1676400" y="152400"/>
            <a:ext cx="6172200" cy="523220"/>
          </a:xfrm>
          <a:prstGeom prst="rect">
            <a:avLst/>
          </a:prstGeom>
          <a:noFill/>
        </p:spPr>
        <p:txBody>
          <a:bodyPr wrap="square" rtlCol="0">
            <a:spAutoFit/>
          </a:bodyPr>
          <a:lstStyle/>
          <a:p>
            <a:r>
              <a:rPr lang="en-US" sz="2800" b="1" u="sng" dirty="0" smtClean="0"/>
              <a:t>New MOWIDEC centering unit </a:t>
            </a:r>
            <a:r>
              <a:rPr lang="en-US" sz="2800" b="1" u="sng" dirty="0"/>
              <a:t>f</a:t>
            </a:r>
            <a:r>
              <a:rPr lang="en-US" sz="2800" b="1" u="sng" dirty="0" smtClean="0"/>
              <a:t>or Star</a:t>
            </a:r>
            <a:endParaRPr lang="en-US" sz="2800" b="1" u="sng" dirty="0"/>
          </a:p>
        </p:txBody>
      </p:sp>
      <p:pic>
        <p:nvPicPr>
          <p:cNvPr id="10" name="Picture 9"/>
          <p:cNvPicPr>
            <a:picLocks noChangeAspect="1"/>
          </p:cNvPicPr>
          <p:nvPr/>
        </p:nvPicPr>
        <p:blipFill>
          <a:blip r:embed="rId3" cstate="print">
            <a:extLst>
              <a:ext uri="{BEBA8EAE-BF5A-486C-A8C5-ECC9F3942E4B}">
                <a14:imgProps xmlns:a14="http://schemas.microsoft.com/office/drawing/2010/main">
                  <a14:imgLayer r:embed="rId4">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rot="16200000">
            <a:off x="-3800390" y="-2067008"/>
            <a:ext cx="8972381" cy="1371600"/>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800" y="914400"/>
            <a:ext cx="4267200" cy="4267200"/>
          </a:xfrm>
          <a:prstGeom prst="rect">
            <a:avLst/>
          </a:prstGeom>
        </p:spPr>
      </p:pic>
    </p:spTree>
    <p:extLst>
      <p:ext uri="{BB962C8B-B14F-4D97-AF65-F5344CB8AC3E}">
        <p14:creationId xmlns:p14="http://schemas.microsoft.com/office/powerpoint/2010/main" val="2551397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228600"/>
            <a:ext cx="8534399" cy="369332"/>
          </a:xfrm>
          <a:prstGeom prst="rect">
            <a:avLst/>
          </a:prstGeom>
          <a:noFill/>
        </p:spPr>
        <p:txBody>
          <a:bodyPr wrap="square" rtlCol="0">
            <a:spAutoFit/>
          </a:bodyPr>
          <a:lstStyle/>
          <a:p>
            <a:r>
              <a:rPr lang="en-US" dirty="0" smtClean="0"/>
              <a:t>Rotate the sensor to the bottom vertical centerline measuring position.</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 y="685800"/>
            <a:ext cx="8458200" cy="5359771"/>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7543800" y="5571284"/>
            <a:ext cx="3489259" cy="533400"/>
          </a:xfrm>
          <a:prstGeom prst="rect">
            <a:avLst/>
          </a:prstGeom>
        </p:spPr>
      </p:pic>
    </p:spTree>
    <p:extLst>
      <p:ext uri="{BB962C8B-B14F-4D97-AF65-F5344CB8AC3E}">
        <p14:creationId xmlns:p14="http://schemas.microsoft.com/office/powerpoint/2010/main" val="72745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0102" y="5943600"/>
            <a:ext cx="8534399" cy="369332"/>
          </a:xfrm>
          <a:prstGeom prst="rect">
            <a:avLst/>
          </a:prstGeom>
          <a:noFill/>
        </p:spPr>
        <p:txBody>
          <a:bodyPr wrap="square" rtlCol="0">
            <a:spAutoFit/>
          </a:bodyPr>
          <a:lstStyle/>
          <a:p>
            <a:r>
              <a:rPr lang="en-US" dirty="0" smtClean="0"/>
              <a:t>Press RESET to zero the display at this position.</a:t>
            </a:r>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381000" y="5181600"/>
            <a:ext cx="3489259" cy="533400"/>
          </a:xfrm>
          <a:prstGeom prst="rect">
            <a:avLst/>
          </a:prstGeom>
        </p:spPr>
      </p:pic>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1610" y="609600"/>
            <a:ext cx="6078390" cy="5034516"/>
          </a:xfrm>
          <a:prstGeom prst="rect">
            <a:avLst/>
          </a:prstGeom>
        </p:spPr>
      </p:pic>
      <p:sp>
        <p:nvSpPr>
          <p:cNvPr id="4" name="Flèche droite 3"/>
          <p:cNvSpPr/>
          <p:nvPr/>
        </p:nvSpPr>
        <p:spPr>
          <a:xfrm rot="631488">
            <a:off x="2418224" y="1221515"/>
            <a:ext cx="2590800" cy="67810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0000"/>
              </a:solidFill>
            </a:endParaRPr>
          </a:p>
        </p:txBody>
      </p:sp>
    </p:spTree>
    <p:extLst>
      <p:ext uri="{BB962C8B-B14F-4D97-AF65-F5344CB8AC3E}">
        <p14:creationId xmlns:p14="http://schemas.microsoft.com/office/powerpoint/2010/main" val="2472398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89473" y="152400"/>
            <a:ext cx="8534399" cy="369332"/>
          </a:xfrm>
          <a:prstGeom prst="rect">
            <a:avLst/>
          </a:prstGeom>
          <a:noFill/>
        </p:spPr>
        <p:txBody>
          <a:bodyPr wrap="square" rtlCol="0">
            <a:spAutoFit/>
          </a:bodyPr>
          <a:lstStyle/>
          <a:p>
            <a:r>
              <a:rPr lang="en-US" dirty="0" smtClean="0"/>
              <a:t>Rotate the sensor to the top vertical centerline measuring position.</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680685"/>
            <a:ext cx="8671518" cy="572011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1447800" y="5867400"/>
            <a:ext cx="3489259" cy="533400"/>
          </a:xfrm>
          <a:prstGeom prst="rect">
            <a:avLst/>
          </a:prstGeom>
        </p:spPr>
      </p:pic>
    </p:spTree>
    <p:extLst>
      <p:ext uri="{BB962C8B-B14F-4D97-AF65-F5344CB8AC3E}">
        <p14:creationId xmlns:p14="http://schemas.microsoft.com/office/powerpoint/2010/main" val="42885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33400" y="5715000"/>
            <a:ext cx="8458201" cy="923330"/>
          </a:xfrm>
          <a:prstGeom prst="rect">
            <a:avLst/>
          </a:prstGeom>
          <a:noFill/>
        </p:spPr>
        <p:txBody>
          <a:bodyPr wrap="square" rtlCol="0">
            <a:spAutoFit/>
          </a:bodyPr>
          <a:lstStyle/>
          <a:p>
            <a:r>
              <a:rPr lang="en-US" dirty="0" smtClean="0"/>
              <a:t>The display will now show the deviation for the vertical centerline. In our case the value was 0, but if there were a value, move the vertical axis half the displayed amount to bring the tool to the vertical centerline, and check again.</a:t>
            </a:r>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1676400" y="4915414"/>
            <a:ext cx="3489259" cy="533400"/>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8800" y="534428"/>
            <a:ext cx="5486400" cy="4114800"/>
          </a:xfrm>
          <a:prstGeom prst="rect">
            <a:avLst/>
          </a:prstGeom>
        </p:spPr>
      </p:pic>
    </p:spTree>
    <p:extLst>
      <p:ext uri="{BB962C8B-B14F-4D97-AF65-F5344CB8AC3E}">
        <p14:creationId xmlns:p14="http://schemas.microsoft.com/office/powerpoint/2010/main" val="1237997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228600"/>
            <a:ext cx="8458201" cy="646331"/>
          </a:xfrm>
          <a:prstGeom prst="rect">
            <a:avLst/>
          </a:prstGeom>
          <a:noFill/>
        </p:spPr>
        <p:txBody>
          <a:bodyPr wrap="square" rtlCol="0">
            <a:spAutoFit/>
          </a:bodyPr>
          <a:lstStyle/>
          <a:p>
            <a:r>
              <a:rPr lang="en-US" dirty="0" smtClean="0"/>
              <a:t>When the vertical centerline has been adjusted as close to 0 as possible, rotate the sensor to the horizontal centerline measuring position.</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0" y="990600"/>
            <a:ext cx="6689306" cy="5562600"/>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304800" y="6096000"/>
            <a:ext cx="3489259" cy="533400"/>
          </a:xfrm>
          <a:prstGeom prst="rect">
            <a:avLst/>
          </a:prstGeom>
        </p:spPr>
      </p:pic>
    </p:spTree>
    <p:extLst>
      <p:ext uri="{BB962C8B-B14F-4D97-AF65-F5344CB8AC3E}">
        <p14:creationId xmlns:p14="http://schemas.microsoft.com/office/powerpoint/2010/main" val="2075520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preferRelativeResize="0">
            <a:picLocks noChangeAspect="1"/>
          </p:cNvPicPr>
          <p:nvPr/>
        </p:nvPicPr>
        <p:blipFill>
          <a:blip r:embed="rId3"/>
          <a:stretch>
            <a:fillRect/>
          </a:stretch>
        </p:blipFill>
        <p:spPr>
          <a:xfrm>
            <a:off x="1447800" y="585492"/>
            <a:ext cx="6263080" cy="4672308"/>
          </a:xfrm>
          <a:prstGeom prst="rect">
            <a:avLst/>
          </a:prstGeom>
        </p:spPr>
      </p:pic>
      <p:sp>
        <p:nvSpPr>
          <p:cNvPr id="9" name="TextBox 8"/>
          <p:cNvSpPr txBox="1"/>
          <p:nvPr/>
        </p:nvSpPr>
        <p:spPr>
          <a:xfrm>
            <a:off x="457200" y="5943600"/>
            <a:ext cx="8458201" cy="646331"/>
          </a:xfrm>
          <a:prstGeom prst="rect">
            <a:avLst/>
          </a:prstGeom>
          <a:noFill/>
        </p:spPr>
        <p:txBody>
          <a:bodyPr wrap="square" rtlCol="0">
            <a:spAutoFit/>
          </a:bodyPr>
          <a:lstStyle/>
          <a:p>
            <a:r>
              <a:rPr lang="en-US" dirty="0" smtClean="0"/>
              <a:t>The display will now show the horizontal deviation from centerline. Move the horizontal axis the full amount to bring it to centerline.</a:t>
            </a:r>
            <a:endParaRPr lang="en-US" dirty="0"/>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467264" y="5257800"/>
            <a:ext cx="3489259" cy="533400"/>
          </a:xfrm>
          <a:prstGeom prst="rect">
            <a:avLst/>
          </a:prstGeom>
        </p:spPr>
      </p:pic>
      <p:sp>
        <p:nvSpPr>
          <p:cNvPr id="3" name="Ellipse 2"/>
          <p:cNvSpPr/>
          <p:nvPr/>
        </p:nvSpPr>
        <p:spPr>
          <a:xfrm>
            <a:off x="1828800" y="2209800"/>
            <a:ext cx="2055307"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76955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420189"/>
            <a:ext cx="6398812" cy="4800600"/>
          </a:xfrm>
          <a:prstGeom prst="rect">
            <a:avLst/>
          </a:prstGeom>
        </p:spPr>
      </p:pic>
      <p:sp>
        <p:nvSpPr>
          <p:cNvPr id="9" name="TextBox 8"/>
          <p:cNvSpPr txBox="1"/>
          <p:nvPr/>
        </p:nvSpPr>
        <p:spPr>
          <a:xfrm>
            <a:off x="457200" y="5943600"/>
            <a:ext cx="8458201" cy="369332"/>
          </a:xfrm>
          <a:prstGeom prst="rect">
            <a:avLst/>
          </a:prstGeom>
          <a:noFill/>
        </p:spPr>
        <p:txBody>
          <a:bodyPr wrap="square" rtlCol="0">
            <a:spAutoFit/>
          </a:bodyPr>
          <a:lstStyle/>
          <a:p>
            <a:r>
              <a:rPr lang="en-US" dirty="0" smtClean="0"/>
              <a:t>The display shows </a:t>
            </a:r>
            <a:r>
              <a:rPr lang="en-US" dirty="0"/>
              <a:t>now </a:t>
            </a:r>
            <a:r>
              <a:rPr lang="en-US" dirty="0" smtClean="0"/>
              <a:t>the center.</a:t>
            </a:r>
            <a:endParaRPr lang="en-US" dirty="0"/>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467264" y="5257800"/>
            <a:ext cx="3489259" cy="533400"/>
          </a:xfrm>
          <a:prstGeom prst="rect">
            <a:avLst/>
          </a:prstGeom>
        </p:spPr>
      </p:pic>
      <p:sp>
        <p:nvSpPr>
          <p:cNvPr id="3" name="Ellipse 2"/>
          <p:cNvSpPr/>
          <p:nvPr/>
        </p:nvSpPr>
        <p:spPr>
          <a:xfrm>
            <a:off x="1828800" y="2209800"/>
            <a:ext cx="2055307"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59022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26999" y="11502"/>
            <a:ext cx="8458201" cy="3416320"/>
          </a:xfrm>
          <a:prstGeom prst="rect">
            <a:avLst/>
          </a:prstGeom>
          <a:noFill/>
        </p:spPr>
        <p:txBody>
          <a:bodyPr wrap="square" rtlCol="0">
            <a:spAutoFit/>
          </a:bodyPr>
          <a:lstStyle/>
          <a:p>
            <a:r>
              <a:rPr lang="en-US" dirty="0" smtClean="0"/>
              <a:t>Limitations:</a:t>
            </a:r>
          </a:p>
          <a:p>
            <a:endParaRPr lang="en-US" dirty="0"/>
          </a:p>
          <a:p>
            <a:pPr marL="285750" indent="-285750">
              <a:buFont typeface="Arial" panose="020B0604020202020204" pitchFamily="34" charset="0"/>
              <a:buChar char="•"/>
            </a:pPr>
            <a:r>
              <a:rPr lang="en-US" dirty="0" smtClean="0"/>
              <a:t>When indicating flutes, erratic readings are given, as would any traditional indicator.</a:t>
            </a:r>
          </a:p>
          <a:p>
            <a:pPr marL="285750" indent="-285750">
              <a:buFont typeface="Arial" panose="020B0604020202020204" pitchFamily="34" charset="0"/>
              <a:buChar char="•"/>
            </a:pPr>
            <a:r>
              <a:rPr lang="en-US" dirty="0" smtClean="0"/>
              <a:t>If the tool is not set close enough to the guide bushing that it does not reach out far enough to be under the sensor, it can’t be indicated in this manner without sliding it forward by loosening the sleeve or having a Z3 axis to move toward the sensor.</a:t>
            </a:r>
          </a:p>
          <a:p>
            <a:pPr marL="285750" indent="-285750">
              <a:buFont typeface="Arial" panose="020B0604020202020204" pitchFamily="34" charset="0"/>
              <a:buChar char="•"/>
            </a:pPr>
            <a:r>
              <a:rPr lang="en-US" dirty="0" smtClean="0"/>
              <a:t>The display unit needs an AC power supply, so an extension cord will usually be needed.</a:t>
            </a:r>
          </a:p>
          <a:p>
            <a:pPr marL="742950" lvl="1" indent="-285750">
              <a:buFont typeface="Arial" panose="020B0604020202020204" pitchFamily="34" charset="0"/>
              <a:buChar char="•"/>
            </a:pPr>
            <a:r>
              <a:rPr lang="en-US" dirty="0" smtClean="0"/>
              <a:t>Note that the sensor has a cable between it and the display unit. This is </a:t>
            </a:r>
            <a:r>
              <a:rPr lang="en-US" u="sng" dirty="0" smtClean="0"/>
              <a:t>very much desired </a:t>
            </a:r>
            <a:r>
              <a:rPr lang="en-US" dirty="0" smtClean="0"/>
              <a:t>so as to prevent the machine tool door from being closed when the sensor is installed.</a:t>
            </a:r>
          </a:p>
          <a:p>
            <a:pPr marL="285750" indent="-285750">
              <a:buFont typeface="Arial" panose="020B0604020202020204" pitchFamily="34" charset="0"/>
              <a:buChar char="•"/>
            </a:pP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0800" y="3150823"/>
            <a:ext cx="6451600" cy="3629026"/>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929862" y="5334000"/>
            <a:ext cx="3489259" cy="533400"/>
          </a:xfrm>
          <a:prstGeom prst="rect">
            <a:avLst/>
          </a:prstGeom>
        </p:spPr>
      </p:pic>
    </p:spTree>
    <p:extLst>
      <p:ext uri="{BB962C8B-B14F-4D97-AF65-F5344CB8AC3E}">
        <p14:creationId xmlns:p14="http://schemas.microsoft.com/office/powerpoint/2010/main" val="26623306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1000" y="684132"/>
            <a:ext cx="8458201" cy="3693319"/>
          </a:xfrm>
          <a:prstGeom prst="rect">
            <a:avLst/>
          </a:prstGeom>
          <a:noFill/>
        </p:spPr>
        <p:txBody>
          <a:bodyPr wrap="square" rtlCol="0">
            <a:spAutoFit/>
          </a:bodyPr>
          <a:lstStyle/>
          <a:p>
            <a:pPr algn="ctr"/>
            <a:r>
              <a:rPr lang="en-US" sz="3600" b="1" u="sng" dirty="0" smtClean="0"/>
              <a:t>Conclusions</a:t>
            </a:r>
          </a:p>
          <a:p>
            <a:pPr algn="ctr"/>
            <a:endParaRPr lang="en-US" sz="3600" b="1" u="sng" dirty="0" smtClean="0"/>
          </a:p>
          <a:p>
            <a:endParaRPr lang="en-US" dirty="0"/>
          </a:p>
          <a:p>
            <a:pPr marL="285750" indent="-285750">
              <a:buFont typeface="Arial" panose="020B0604020202020204" pitchFamily="34" charset="0"/>
              <a:buChar char="•"/>
            </a:pPr>
            <a:r>
              <a:rPr lang="en-US" dirty="0"/>
              <a:t>A</a:t>
            </a:r>
            <a:r>
              <a:rPr lang="en-US" dirty="0" smtClean="0"/>
              <a:t>s accurate as a traditional .0001” test indicator</a:t>
            </a:r>
          </a:p>
          <a:p>
            <a:pPr marL="285750" indent="-285750">
              <a:buFont typeface="Arial" panose="020B0604020202020204" pitchFamily="34" charset="0"/>
              <a:buChar char="•"/>
            </a:pPr>
            <a:r>
              <a:rPr lang="en-US" dirty="0" smtClean="0"/>
              <a:t>Very easy to install and set up in the machine - takes only minutes</a:t>
            </a:r>
          </a:p>
          <a:p>
            <a:pPr marL="285750" indent="-285750">
              <a:buFont typeface="Arial" panose="020B0604020202020204" pitchFamily="34" charset="0"/>
              <a:buChar char="•"/>
            </a:pPr>
            <a:r>
              <a:rPr lang="en-US" dirty="0" smtClean="0"/>
              <a:t>Very accurate</a:t>
            </a:r>
          </a:p>
          <a:p>
            <a:pPr marL="285750" indent="-285750">
              <a:buFont typeface="Arial" panose="020B0604020202020204" pitchFamily="34" charset="0"/>
              <a:buChar char="•"/>
            </a:pPr>
            <a:r>
              <a:rPr lang="en-US" dirty="0" smtClean="0"/>
              <a:t>Can be installed in positions impossible for traditional indicators to fit, and quickly</a:t>
            </a:r>
          </a:p>
          <a:p>
            <a:pPr marL="285750" indent="-285750">
              <a:buFont typeface="Arial" panose="020B0604020202020204" pitchFamily="34" charset="0"/>
              <a:buChar char="•"/>
            </a:pPr>
            <a:r>
              <a:rPr lang="en-US" dirty="0" smtClean="0"/>
              <a:t>Can be transferred from main to sub in minutes</a:t>
            </a:r>
          </a:p>
          <a:p>
            <a:pPr marL="285750" indent="-285750">
              <a:buFont typeface="Arial" panose="020B0604020202020204" pitchFamily="34" charset="0"/>
              <a:buChar char="•"/>
            </a:pPr>
            <a:r>
              <a:rPr lang="en-US" dirty="0" smtClean="0"/>
              <a:t>Can check centering and runout</a:t>
            </a:r>
          </a:p>
          <a:p>
            <a:pPr marL="285750" indent="-285750">
              <a:buFont typeface="Arial" panose="020B0604020202020204" pitchFamily="34" charset="0"/>
              <a:buChar char="•"/>
            </a:pPr>
            <a:r>
              <a:rPr lang="en-US" dirty="0" smtClean="0"/>
              <a:t>Has a cable from display unit to sensor to prevent door closing, thus preventing inadvertent spindle or tool rotation. (In this case, wireless is not desirable!)</a:t>
            </a:r>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304800" y="5791200"/>
            <a:ext cx="6480052" cy="990600"/>
          </a:xfrm>
          <a:prstGeom prst="rect">
            <a:avLst/>
          </a:prstGeom>
        </p:spPr>
      </p:pic>
    </p:spTree>
    <p:extLst>
      <p:ext uri="{BB962C8B-B14F-4D97-AF65-F5344CB8AC3E}">
        <p14:creationId xmlns:p14="http://schemas.microsoft.com/office/powerpoint/2010/main" val="1498271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57200" y="5943600"/>
            <a:ext cx="8458201" cy="369332"/>
          </a:xfrm>
          <a:prstGeom prst="rect">
            <a:avLst/>
          </a:prstGeom>
          <a:noFill/>
        </p:spPr>
        <p:txBody>
          <a:bodyPr wrap="square" rtlCol="0">
            <a:spAutoFit/>
          </a:bodyPr>
          <a:lstStyle/>
          <a:p>
            <a:r>
              <a:rPr lang="en-US" dirty="0" smtClean="0"/>
              <a:t>Video of the unit being demonstrated.</a:t>
            </a:r>
            <a:endParaRPr lang="en-US" dirty="0"/>
          </a:p>
        </p:txBody>
      </p:sp>
      <p:pic>
        <p:nvPicPr>
          <p:cNvPr id="3" name="aGZW_p80A_w"/>
          <p:cNvPicPr>
            <a:picLocks noRot="1" noChangeAspect="1"/>
          </p:cNvPicPr>
          <p:nvPr>
            <a:videoFile r:link="rId1"/>
          </p:nvPr>
        </p:nvPicPr>
        <p:blipFill>
          <a:blip r:embed="rId4"/>
          <a:stretch>
            <a:fillRect/>
          </a:stretch>
        </p:blipFill>
        <p:spPr>
          <a:xfrm>
            <a:off x="76200" y="914400"/>
            <a:ext cx="8940800" cy="50292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7848600" y="152400"/>
            <a:ext cx="3489259" cy="533400"/>
          </a:xfrm>
          <a:prstGeom prst="rect">
            <a:avLst/>
          </a:prstGeom>
        </p:spPr>
      </p:pic>
    </p:spTree>
    <p:extLst>
      <p:ext uri="{BB962C8B-B14F-4D97-AF65-F5344CB8AC3E}">
        <p14:creationId xmlns:p14="http://schemas.microsoft.com/office/powerpoint/2010/main" val="397397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228600"/>
            <a:ext cx="8229600" cy="4629150"/>
          </a:xfrm>
          <a:prstGeom prst="rect">
            <a:avLst/>
          </a:prstGeom>
        </p:spPr>
      </p:pic>
      <p:sp>
        <p:nvSpPr>
          <p:cNvPr id="9" name="TextBox 8"/>
          <p:cNvSpPr txBox="1"/>
          <p:nvPr/>
        </p:nvSpPr>
        <p:spPr>
          <a:xfrm>
            <a:off x="1676400" y="5181600"/>
            <a:ext cx="6400800" cy="923330"/>
          </a:xfrm>
          <a:prstGeom prst="rect">
            <a:avLst/>
          </a:prstGeom>
          <a:noFill/>
        </p:spPr>
        <p:txBody>
          <a:bodyPr wrap="square" rtlCol="0">
            <a:spAutoFit/>
          </a:bodyPr>
          <a:lstStyle/>
          <a:p>
            <a:r>
              <a:rPr lang="en-US" dirty="0" smtClean="0"/>
              <a:t>The display unit is mounted on the machine with a built in magnet. It is powered by  rechargeable battery and the sensor plugs into the unit with a USB connection.</a:t>
            </a:r>
            <a:endParaRPr lang="en-US" dirty="0"/>
          </a:p>
        </p:txBody>
      </p:sp>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533400" y="4040177"/>
            <a:ext cx="5470459" cy="836264"/>
          </a:xfrm>
          <a:prstGeom prst="rect">
            <a:avLst/>
          </a:prstGeom>
        </p:spPr>
      </p:pic>
    </p:spTree>
    <p:extLst>
      <p:ext uri="{BB962C8B-B14F-4D97-AF65-F5344CB8AC3E}">
        <p14:creationId xmlns:p14="http://schemas.microsoft.com/office/powerpoint/2010/main" val="11735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2400" y="1905000"/>
            <a:ext cx="4572000" cy="646331"/>
          </a:xfrm>
          <a:prstGeom prst="rect">
            <a:avLst/>
          </a:prstGeom>
          <a:noFill/>
        </p:spPr>
        <p:txBody>
          <a:bodyPr wrap="square" rtlCol="0">
            <a:spAutoFit/>
          </a:bodyPr>
          <a:lstStyle/>
          <a:p>
            <a:r>
              <a:rPr lang="en-US" dirty="0" smtClean="0"/>
              <a:t>Remove the splash cover of the guide bushing to reveal the outside diameter of the sleeve.</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3695701" y="1621767"/>
            <a:ext cx="6095998" cy="3428999"/>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5029200" y="5715000"/>
            <a:ext cx="4984656" cy="762000"/>
          </a:xfrm>
          <a:prstGeom prst="rect">
            <a:avLst/>
          </a:prstGeom>
        </p:spPr>
      </p:pic>
    </p:spTree>
    <p:extLst>
      <p:ext uri="{BB962C8B-B14F-4D97-AF65-F5344CB8AC3E}">
        <p14:creationId xmlns:p14="http://schemas.microsoft.com/office/powerpoint/2010/main" val="3026518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086600" y="1066800"/>
            <a:ext cx="1828800" cy="923330"/>
          </a:xfrm>
          <a:prstGeom prst="rect">
            <a:avLst/>
          </a:prstGeom>
          <a:noFill/>
        </p:spPr>
        <p:txBody>
          <a:bodyPr wrap="square" rtlCol="0">
            <a:spAutoFit/>
          </a:bodyPr>
          <a:lstStyle/>
          <a:p>
            <a:r>
              <a:rPr lang="en-US" dirty="0" smtClean="0"/>
              <a:t>This is where the sensor ring will mount.</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 y="304800"/>
            <a:ext cx="6606589" cy="5981744"/>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5791200" y="5753144"/>
            <a:ext cx="3489259" cy="533400"/>
          </a:xfrm>
          <a:prstGeom prst="rect">
            <a:avLst/>
          </a:prstGeom>
        </p:spPr>
      </p:pic>
    </p:spTree>
    <p:extLst>
      <p:ext uri="{BB962C8B-B14F-4D97-AF65-F5344CB8AC3E}">
        <p14:creationId xmlns:p14="http://schemas.microsoft.com/office/powerpoint/2010/main" val="25970146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5657671"/>
            <a:ext cx="8686800" cy="1200329"/>
          </a:xfrm>
          <a:prstGeom prst="rect">
            <a:avLst/>
          </a:prstGeom>
          <a:noFill/>
        </p:spPr>
        <p:txBody>
          <a:bodyPr wrap="square" rtlCol="0">
            <a:spAutoFit/>
          </a:bodyPr>
          <a:lstStyle/>
          <a:p>
            <a:r>
              <a:rPr lang="en-US" dirty="0" smtClean="0"/>
              <a:t>The sensor ring is installed with a set screw. This ring also fits the outside of the sub spindle cap. The sensor is in a brass sleeve and held in place by set screws. Never tighten the set screws against the sensor without the brass sleeve. Tighten the set screws enough against the sleeve so that the sensor is held solid.</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00201" y="152400"/>
            <a:ext cx="5943600" cy="5427695"/>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rot="16200000">
            <a:off x="274672" y="3459129"/>
            <a:ext cx="3489259" cy="533400"/>
          </a:xfrm>
          <a:prstGeom prst="rect">
            <a:avLst/>
          </a:prstGeom>
        </p:spPr>
      </p:pic>
    </p:spTree>
    <p:extLst>
      <p:ext uri="{BB962C8B-B14F-4D97-AF65-F5344CB8AC3E}">
        <p14:creationId xmlns:p14="http://schemas.microsoft.com/office/powerpoint/2010/main" val="296552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04800" y="101303"/>
            <a:ext cx="8534399" cy="1477328"/>
          </a:xfrm>
          <a:prstGeom prst="rect">
            <a:avLst/>
          </a:prstGeom>
          <a:noFill/>
        </p:spPr>
        <p:txBody>
          <a:bodyPr wrap="square" rtlCol="0">
            <a:spAutoFit/>
          </a:bodyPr>
          <a:lstStyle/>
          <a:p>
            <a:r>
              <a:rPr lang="en-US" dirty="0" smtClean="0"/>
              <a:t>Select the tool and bring it to its center position. In this case, the double tool stations will prevent 360° rotation of the sensor, but this will not be a problem as only 3 measurements are needed to perform the centering. This is true of traditional test indicators, but this sensor is easy to install, easy to ZERO, and does not require removal of the bushing collet. Fixturing a </a:t>
            </a:r>
            <a:r>
              <a:rPr lang="en-US" dirty="0" smtClean="0">
                <a:solidFill>
                  <a:srgbClr val="FF0000"/>
                </a:solidFill>
              </a:rPr>
              <a:t>traditional test indicator would be impossible </a:t>
            </a:r>
            <a:r>
              <a:rPr lang="en-US" dirty="0" smtClean="0"/>
              <a:t>in this space.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95600" y="1752600"/>
            <a:ext cx="5994526" cy="4864212"/>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7145496" y="6083412"/>
            <a:ext cx="3489259" cy="533400"/>
          </a:xfrm>
          <a:prstGeom prst="rect">
            <a:avLst/>
          </a:prstGeom>
        </p:spPr>
      </p:pic>
    </p:spTree>
    <p:extLst>
      <p:ext uri="{BB962C8B-B14F-4D97-AF65-F5344CB8AC3E}">
        <p14:creationId xmlns:p14="http://schemas.microsoft.com/office/powerpoint/2010/main" val="1745756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6700" y="5105400"/>
            <a:ext cx="8534399" cy="1477328"/>
          </a:xfrm>
          <a:prstGeom prst="rect">
            <a:avLst/>
          </a:prstGeom>
          <a:noFill/>
        </p:spPr>
        <p:txBody>
          <a:bodyPr wrap="square" rtlCol="0">
            <a:spAutoFit/>
          </a:bodyPr>
          <a:lstStyle/>
          <a:p>
            <a:r>
              <a:rPr lang="en-US" dirty="0" smtClean="0"/>
              <a:t>Adjust the sensor toward the tool until it is about 1mm to .5mm from the tool – the display unit will begin to display values when the sensor is close enough to read. This is a good time to check the runout of the tool; the display shows real time data. If there is some runout, remove it physically if possible, or rotate the tool to where the high spot is either vertical or horizontal and take it into account when making adjustments.</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304800"/>
            <a:ext cx="8305801" cy="4672013"/>
          </a:xfrm>
          <a:prstGeom prst="rect">
            <a:avLst/>
          </a:prstGeom>
        </p:spPr>
      </p:pic>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7239000" y="4440538"/>
            <a:ext cx="3489259" cy="533400"/>
          </a:xfrm>
          <a:prstGeom prst="rect">
            <a:avLst/>
          </a:prstGeom>
        </p:spPr>
      </p:pic>
    </p:spTree>
    <p:extLst>
      <p:ext uri="{BB962C8B-B14F-4D97-AF65-F5344CB8AC3E}">
        <p14:creationId xmlns:p14="http://schemas.microsoft.com/office/powerpoint/2010/main" val="1169004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352800" y="381000"/>
            <a:ext cx="8534399" cy="369332"/>
          </a:xfrm>
          <a:prstGeom prst="rect">
            <a:avLst/>
          </a:prstGeom>
          <a:noFill/>
        </p:spPr>
        <p:txBody>
          <a:bodyPr wrap="square" rtlCol="0">
            <a:spAutoFit/>
          </a:bodyPr>
          <a:lstStyle/>
          <a:p>
            <a:r>
              <a:rPr lang="en-US" dirty="0" smtClean="0"/>
              <a:t>The unit will initially display some large value in mm.</a:t>
            </a:r>
            <a:endParaRPr lang="en-US" dirty="0"/>
          </a:p>
        </p:txBody>
      </p:sp>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914400" y="5867400"/>
            <a:ext cx="3489259" cy="533400"/>
          </a:xfrm>
          <a:prstGeom prst="rect">
            <a:avLst/>
          </a:prstGeom>
        </p:spPr>
      </p:pic>
      <p:pic>
        <p:nvPicPr>
          <p:cNvPr id="2" name="Imag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990600"/>
            <a:ext cx="6256190" cy="4692143"/>
          </a:xfrm>
          <a:prstGeom prst="rect">
            <a:avLst/>
          </a:prstGeom>
        </p:spPr>
      </p:pic>
    </p:spTree>
    <p:extLst>
      <p:ext uri="{BB962C8B-B14F-4D97-AF65-F5344CB8AC3E}">
        <p14:creationId xmlns:p14="http://schemas.microsoft.com/office/powerpoint/2010/main" val="106400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543368"/>
            <a:ext cx="6170780" cy="4629523"/>
          </a:xfrm>
          <a:prstGeom prst="rect">
            <a:avLst/>
          </a:prstGeom>
        </p:spPr>
      </p:pic>
      <p:sp>
        <p:nvSpPr>
          <p:cNvPr id="9" name="TextBox 8"/>
          <p:cNvSpPr txBox="1"/>
          <p:nvPr/>
        </p:nvSpPr>
        <p:spPr>
          <a:xfrm>
            <a:off x="240102" y="5943600"/>
            <a:ext cx="8534399" cy="369332"/>
          </a:xfrm>
          <a:prstGeom prst="rect">
            <a:avLst/>
          </a:prstGeom>
          <a:noFill/>
        </p:spPr>
        <p:txBody>
          <a:bodyPr wrap="square" rtlCol="0">
            <a:spAutoFit/>
          </a:bodyPr>
          <a:lstStyle/>
          <a:p>
            <a:r>
              <a:rPr lang="en-US" dirty="0"/>
              <a:t>Press the mm / inch button to switch to inch display if needed.</a:t>
            </a:r>
          </a:p>
        </p:txBody>
      </p:sp>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87433" l="0" r="98432">
                        <a14:foregroundMark x1="11149" y1="56150" x2="11149" y2="56150"/>
                        <a14:foregroundMark x1="12081" y1="70053" x2="12081" y2="70053"/>
                        <a14:foregroundMark x1="25265" y1="63369" x2="25265" y2="63369"/>
                        <a14:foregroundMark x1="27808" y1="21123" x2="27808" y2="21123"/>
                        <a14:foregroundMark x1="32895" y1="35829" x2="32895" y2="35829"/>
                        <a14:foregroundMark x1="10471" y1="10160" x2="10471" y2="10160"/>
                        <a14:foregroundMark x1="8266" y1="14706" x2="8266" y2="14706"/>
                        <a14:foregroundMark x1="1102" y1="37166" x2="1102" y2="37166"/>
                        <a14:foregroundMark x1="3985" y1="34225" x2="3985" y2="34225"/>
                        <a14:foregroundMark x1="19585" y1="51070" x2="19585" y2="51070"/>
                        <a14:foregroundMark x1="23188" y1="44652" x2="23188" y2="44652"/>
                        <a14:backgroundMark x1="7673" y1="73797" x2="7673" y2="73797"/>
                        <a14:backgroundMark x1="54981" y1="75936" x2="54981" y2="75936"/>
                        <a14:backgroundMark x1="49640" y1="78075" x2="49640" y2="78075"/>
                        <a14:backgroundMark x1="58330" y1="76738" x2="58330" y2="76738"/>
                        <a14:backgroundMark x1="61000" y1="69251" x2="61000" y2="69251"/>
                        <a14:backgroundMark x1="17974" y1="49733" x2="17974" y2="49733"/>
                        <a14:backgroundMark x1="21195" y1="77273" x2="21195" y2="77273"/>
                        <a14:backgroundMark x1="20772" y1="65775" x2="20772" y2="65775"/>
                        <a14:backgroundMark x1="6783" y1="43850" x2="6783" y2="43850"/>
                        <a14:backgroundMark x1="8944" y1="78075" x2="8944" y2="78075"/>
                        <a14:backgroundMark x1="3646" y1="78877" x2="3646" y2="78877"/>
                        <a14:backgroundMark x1="12293" y1="48930" x2="12293" y2="48930"/>
                        <a14:backgroundMark x1="18779" y1="66310" x2="18779" y2="66310"/>
                        <a14:backgroundMark x1="14752" y1="43850" x2="14752" y2="43850"/>
                        <a14:backgroundMark x1="17295" y1="27807" x2="17295" y2="27807"/>
                        <a14:backgroundMark x1="2247" y1="29144" x2="2247" y2="29144"/>
                        <a14:backgroundMark x1="5935" y1="61230" x2="5935" y2="61230"/>
                      </a14:backgroundRemoval>
                    </a14:imgEffect>
                  </a14:imgLayer>
                </a14:imgProps>
              </a:ext>
              <a:ext uri="{28A0092B-C50C-407E-A947-70E740481C1C}">
                <a14:useLocalDpi xmlns:a14="http://schemas.microsoft.com/office/drawing/2010/main" val="0"/>
              </a:ext>
            </a:extLst>
          </a:blip>
          <a:stretch>
            <a:fillRect/>
          </a:stretch>
        </p:blipFill>
        <p:spPr>
          <a:xfrm>
            <a:off x="381000" y="5181600"/>
            <a:ext cx="3489259" cy="533400"/>
          </a:xfrm>
          <a:prstGeom prst="rect">
            <a:avLst/>
          </a:prstGeom>
        </p:spPr>
      </p:pic>
      <p:sp>
        <p:nvSpPr>
          <p:cNvPr id="4" name="Flèche droite 3"/>
          <p:cNvSpPr/>
          <p:nvPr/>
        </p:nvSpPr>
        <p:spPr>
          <a:xfrm rot="1651024">
            <a:off x="2943802" y="1600721"/>
            <a:ext cx="2590800" cy="67810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0000"/>
              </a:solidFill>
            </a:endParaRPr>
          </a:p>
        </p:txBody>
      </p:sp>
      <p:sp>
        <p:nvSpPr>
          <p:cNvPr id="6" name="Ellipse 5"/>
          <p:cNvSpPr/>
          <p:nvPr/>
        </p:nvSpPr>
        <p:spPr>
          <a:xfrm>
            <a:off x="1981200" y="2514600"/>
            <a:ext cx="1905000"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836367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1437</TotalTime>
  <Words>708</Words>
  <Application>Microsoft Office PowerPoint</Application>
  <PresentationFormat>Affichage à l'écran (4:3)</PresentationFormat>
  <Paragraphs>53</Paragraphs>
  <Slides>19</Slides>
  <Notes>19</Notes>
  <HiddenSlides>0</HiddenSlides>
  <MMClips>1</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19</vt:i4>
      </vt:variant>
    </vt:vector>
  </HeadingPairs>
  <TitlesOfParts>
    <vt:vector size="22" baseType="lpstr">
      <vt:lpstr>Arial</vt:lpstr>
      <vt:lpstr>Calibri</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Meeting</dc:title>
  <dc:creator>Keith Fifield</dc:creator>
  <cp:lastModifiedBy>André Boillat</cp:lastModifiedBy>
  <cp:revision>183</cp:revision>
  <dcterms:created xsi:type="dcterms:W3CDTF">2014-02-12T17:11:50Z</dcterms:created>
  <dcterms:modified xsi:type="dcterms:W3CDTF">2016-10-27T11:35:53Z</dcterms:modified>
  <cp:contentStatus/>
</cp:coreProperties>
</file>